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6" r:id="rId5"/>
    <p:sldId id="277" r:id="rId6"/>
    <p:sldId id="278" r:id="rId7"/>
    <p:sldId id="279" r:id="rId8"/>
    <p:sldId id="260" r:id="rId9"/>
    <p:sldId id="280" r:id="rId10"/>
    <p:sldId id="281" r:id="rId11"/>
    <p:sldId id="282" r:id="rId12"/>
    <p:sldId id="283" r:id="rId13"/>
    <p:sldId id="284" r:id="rId14"/>
    <p:sldId id="275" r:id="rId15"/>
    <p:sldId id="261" r:id="rId16"/>
    <p:sldId id="285" r:id="rId17"/>
    <p:sldId id="286" r:id="rId18"/>
    <p:sldId id="266" r:id="rId19"/>
    <p:sldId id="287" r:id="rId20"/>
    <p:sldId id="288" r:id="rId21"/>
    <p:sldId id="26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448" y="4077072"/>
            <a:ext cx="3408040" cy="2556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764704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Муниципальное казённое дошкольное образовательное учреждение </a:t>
            </a:r>
          </a:p>
          <a:p>
            <a:pPr algn="ctr"/>
            <a:r>
              <a:rPr lang="ru-RU" b="1" dirty="0" err="1" smtClean="0">
                <a:latin typeface="Arial" pitchFamily="34" charset="0"/>
                <a:cs typeface="Arial" pitchFamily="34" charset="0"/>
              </a:rPr>
              <a:t>Кочковский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детский сад «Солнышко»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Кочковского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района Новосибирской области</a:t>
            </a:r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r>
              <a:rPr lang="ru-RU" sz="5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«Мастер-класс и</a:t>
            </a:r>
          </a:p>
          <a:p>
            <a:pPr algn="ctr"/>
            <a:r>
              <a:rPr lang="ru-RU" sz="5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семинар-практикум!</a:t>
            </a:r>
          </a:p>
          <a:p>
            <a:pPr algn="ctr"/>
            <a:r>
              <a:rPr lang="ru-RU" sz="5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Их особенности и отличия!</a:t>
            </a:r>
          </a:p>
        </p:txBody>
      </p:sp>
    </p:spTree>
    <p:extLst>
      <p:ext uri="{BB962C8B-B14F-4D97-AF65-F5344CB8AC3E}">
        <p14:creationId xmlns:p14="http://schemas.microsoft.com/office/powerpoint/2010/main" val="263818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-486416"/>
            <a:ext cx="8712968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Второй тур конкурса «Воспитатель года»</a:t>
            </a:r>
          </a:p>
          <a:p>
            <a:pPr algn="ctr"/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Цель: демонстрация участником конкурса профессионального мастерства в области презентации и трансляции педагогического опыта в ситуации профессионального взаимодействия с аудиторией</a:t>
            </a:r>
            <a:endParaRPr lang="ru-RU" sz="4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0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-486416"/>
            <a:ext cx="8712968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Формат конкурсного испытания: </a:t>
            </a:r>
          </a:p>
          <a:p>
            <a:pPr algn="ctr"/>
            <a:r>
              <a:rPr lang="ru-RU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чебно-методическое занятие с коллегами, демонстрирующее педагогическое мастерство участника в области трансляции своего педагогического опыта, доказавшего эффективность в практической работе.</a:t>
            </a:r>
            <a:endParaRPr lang="ru-RU" sz="48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8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-486416"/>
            <a:ext cx="8712968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М. Поташник</a:t>
            </a:r>
          </a:p>
          <a:p>
            <a:pPr algn="ctr"/>
            <a:r>
              <a:rPr lang="ru-RU" sz="3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советский и российский учёный педагог)</a:t>
            </a:r>
          </a:p>
          <a:p>
            <a:pPr algn="ctr"/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Мастер-класс-это ярко выраженная форма ученичества у МАСТЕРА. </a:t>
            </a:r>
          </a:p>
          <a:p>
            <a:pPr algn="ctr"/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Мастер передаёт «ученикам» своё педагогическое мастерство, особенностью которого является «искусство» решения педагогических проблем.</a:t>
            </a:r>
            <a:endParaRPr lang="ru-RU" sz="4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68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-675456"/>
            <a:ext cx="8712968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Типичные ошибки:</a:t>
            </a:r>
            <a:endParaRPr lang="ru-RU" sz="3200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отсутствие глубины и оригинальности содержания, методической и практической ценности выбранной темы для дошкольного образования;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едостаток умений транслировать (передавать)свой опыт работы;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епродуктивный (объяснительно-иллюстративный)подход представления своего опыта;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тсутствие в мастер-классе блока «Моделирование»,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ru-RU" sz="36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05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80727"/>
            <a:ext cx="84058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проведения мастер-класса</a:t>
            </a:r>
            <a:endParaRPr lang="ru-RU" sz="6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70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654" y="-1039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этап ВВОДНЫЙ</a:t>
            </a:r>
          </a:p>
          <a:p>
            <a:pPr algn="ctr"/>
            <a:r>
              <a:rPr lang="ru-RU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Презентация педагогического опыта </a:t>
            </a:r>
          </a:p>
          <a:p>
            <a:pPr algn="ctr"/>
            <a:r>
              <a:rPr lang="ru-RU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педагога-мастера</a:t>
            </a:r>
          </a:p>
          <a:p>
            <a:pPr algn="just"/>
            <a:endParaRPr lang="ru-RU" sz="3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813" y="1628800"/>
            <a:ext cx="841864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Краткое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обоснование основных идей и технологий (методик), применяемых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педагогом;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Описание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достижений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 опыте работы педагога;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Определение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проблем и перспектив в работе педагога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endParaRPr lang="ru-RU" sz="36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Представление практической системы занятий: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описание системы работы в режиме эффективной </a:t>
            </a:r>
            <a:r>
              <a:rPr lang="ru-RU" sz="2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педтехнологии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Основные приёмы работы, которые мастер демонстрирует слушателям;</a:t>
            </a:r>
            <a:endParaRPr lang="ru-RU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ru-RU" sz="36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3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39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654" y="-1039"/>
            <a:ext cx="8712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этап ОСНОВНОЙ</a:t>
            </a:r>
          </a:p>
          <a:p>
            <a:pPr marL="742950" indent="-742950" algn="ctr">
              <a:buAutoNum type="arabicPeriod"/>
            </a:pPr>
            <a:r>
              <a:rPr lang="ru-RU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Имитационная игра со слушателями</a:t>
            </a:r>
          </a:p>
          <a:p>
            <a:pPr algn="just"/>
            <a:endParaRPr lang="ru-RU" sz="3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813" y="1628800"/>
            <a:ext cx="841864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Практическая часть мастер-класса;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Организация работы с участниками МК, с демонстрацией приёмов эффективной работы;</a:t>
            </a:r>
          </a:p>
          <a:p>
            <a:pPr lvl="0"/>
            <a:endParaRPr lang="ru-RU" sz="36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Моделирование: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Самостоятельная работа участников над разработкой собственной модели занятия в режиме демонстрируемой технологии;</a:t>
            </a:r>
            <a:endParaRPr lang="ru-RU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Мастер выполняет роль консультанта, организует самостоятельную работу слушателей и управляет ею;</a:t>
            </a:r>
            <a:endParaRPr lang="ru-RU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ru-RU" sz="36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3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36912"/>
            <a:ext cx="1756607" cy="203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314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-1039"/>
            <a:ext cx="87161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этап ЗАКЛЮЧИТЕЛЬНЫЙ</a:t>
            </a:r>
          </a:p>
          <a:p>
            <a:pPr marL="742950" indent="-742950" algn="ctr">
              <a:buAutoNum type="arabicPeriod"/>
            </a:pPr>
            <a:r>
              <a:rPr lang="ru-RU" sz="4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Рефлексия</a:t>
            </a:r>
          </a:p>
          <a:p>
            <a:pPr algn="just"/>
            <a:endParaRPr lang="ru-RU" sz="3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813" y="1628800"/>
            <a:ext cx="841864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sz="36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Дискуссия по результатам совместной деятельности Мастера и слушателей;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Заключительное слово педагога-мастера по всем замечаниям и предложениям.</a:t>
            </a:r>
          </a:p>
          <a:p>
            <a:pPr lvl="0"/>
            <a:endParaRPr lang="ru-RU" sz="36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36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3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828" y="1772816"/>
            <a:ext cx="2091374" cy="2049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68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необходимо </a:t>
            </a:r>
          </a:p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учитывать</a:t>
            </a:r>
          </a:p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педагогу  </a:t>
            </a:r>
          </a:p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подготовке </a:t>
            </a:r>
          </a:p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мастер-класса?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284984"/>
            <a:ext cx="3860541" cy="335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32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2089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4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Речь;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4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Умение сосредоточиться на предмете разговора;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4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Искусство общения и взаимодействия;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4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Педагогическая импровизация;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4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Психологическая зоркость;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4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Чувство времени.</a:t>
            </a:r>
            <a:endParaRPr lang="ru-RU" sz="4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852936"/>
            <a:ext cx="2599489" cy="226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0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7918"/>
            <a:ext cx="3816424" cy="2507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31640" y="538859"/>
            <a:ext cx="748883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Учиться</a:t>
            </a:r>
            <a:r>
              <a:rPr lang="ru-RU" sz="5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все равно что плыть против течения: остановился, и тебя унесло</a:t>
            </a:r>
          </a:p>
          <a:p>
            <a:pPr algn="r"/>
            <a:r>
              <a:rPr lang="ru-RU" sz="5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назад</a:t>
            </a:r>
            <a:endParaRPr lang="ru-RU" sz="5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46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20891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ПЕДАГОГИЧЕСКОЕ МАСТЕРСТВО предполагает: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Педагогические способности;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Общая культура;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омпетентность;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Широкая образованность;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Психологическая грамотность;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Методическая подготовленность.</a:t>
            </a:r>
            <a:endParaRPr lang="ru-RU" sz="4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597575"/>
            <a:ext cx="2599489" cy="226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41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8" t="4938" r="6385"/>
          <a:stretch/>
        </p:blipFill>
        <p:spPr bwMode="auto">
          <a:xfrm>
            <a:off x="-8919" y="116632"/>
            <a:ext cx="9105226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273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4764"/>
            <a:ext cx="871296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Мастер-класс</a:t>
            </a:r>
            <a:r>
              <a:rPr lang="ru-RU" sz="54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-это формат, в котором эксперт делится своим опытом и знаниями.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Семинар-практикум</a:t>
            </a:r>
            <a:r>
              <a:rPr lang="ru-RU" sz="54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-это формат обучения, сочетающий в себе теоретическую часть с практическими занятиями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81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7693"/>
            <a:ext cx="867645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atin typeface="Arial" pitchFamily="34" charset="0"/>
                <a:cs typeface="Arial" pitchFamily="34" charset="0"/>
              </a:rPr>
              <a:t>Основное отличие: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Мастер-класс</a:t>
            </a:r>
            <a:r>
              <a:rPr lang="ru-RU" sz="5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фокусируется на передаче знаний и опыта через показ и демонстрацию, а 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семинар-практикум</a:t>
            </a:r>
            <a:r>
              <a:rPr lang="ru-RU" sz="5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-сочетает в себе элементы теории и практики.</a:t>
            </a:r>
            <a:endParaRPr lang="ru-RU" sz="5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35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60648"/>
            <a:ext cx="840589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Цель мастер-класса:</a:t>
            </a:r>
          </a:p>
          <a:p>
            <a:pPr algn="ctr"/>
            <a:r>
              <a:rPr lang="ru-RU" sz="54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Передача знаний и навыков от мастера к участникам, позволяющая им развивать свои профессиональные навыки и получать практический опыт</a:t>
            </a:r>
            <a:endParaRPr lang="ru-RU" sz="5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95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60648"/>
            <a:ext cx="840589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Цель семинара-практикума:</a:t>
            </a:r>
          </a:p>
          <a:p>
            <a:pPr algn="ctr"/>
            <a:r>
              <a:rPr lang="ru-RU" sz="54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Развитие навыков коммуникации, способностей к коллективной работе, а также овладение новыми знаниями и навыками</a:t>
            </a:r>
            <a:endParaRPr lang="ru-RU" sz="5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45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642421"/>
              </p:ext>
            </p:extLst>
          </p:nvPr>
        </p:nvGraphicFramePr>
        <p:xfrm>
          <a:off x="107504" y="188639"/>
          <a:ext cx="9036496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248">
                  <a:extLst>
                    <a:ext uri="{9D8B030D-6E8A-4147-A177-3AD203B41FA5}">
                      <a16:colId xmlns:a16="http://schemas.microsoft.com/office/drawing/2014/main" val="2152352376"/>
                    </a:ext>
                  </a:extLst>
                </a:gridCol>
                <a:gridCol w="4518248">
                  <a:extLst>
                    <a:ext uri="{9D8B030D-6E8A-4147-A177-3AD203B41FA5}">
                      <a16:colId xmlns:a16="http://schemas.microsoft.com/office/drawing/2014/main" val="1141959949"/>
                    </a:ext>
                  </a:extLst>
                </a:gridCol>
              </a:tblGrid>
              <a:tr h="843135"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МАСТЕР-КЛАСС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СЕМИНАР-ПРАКТИКУМ</a:t>
                      </a:r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749609"/>
                  </a:ext>
                </a:extLst>
              </a:tr>
              <a:tr h="1455275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Углубленное изучение конкретной темы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Обмен знаниями и опытом</a:t>
                      </a:r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044671"/>
                  </a:ext>
                </a:extLst>
              </a:tr>
              <a:tr h="1455275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Получение</a:t>
                      </a:r>
                      <a:r>
                        <a:rPr lang="ru-RU" sz="3600" baseline="0" dirty="0" smtClean="0"/>
                        <a:t> знаний и навыков от мастера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Применение новых  навыков на практике</a:t>
                      </a:r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283990"/>
                  </a:ext>
                </a:extLst>
              </a:tr>
              <a:tr h="2078964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Развитие профессиональных</a:t>
                      </a:r>
                      <a:r>
                        <a:rPr lang="ru-RU" sz="3600" baseline="0" dirty="0" smtClean="0"/>
                        <a:t>  навыков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Развитие</a:t>
                      </a:r>
                      <a:r>
                        <a:rPr lang="ru-RU" sz="3600" baseline="0" dirty="0" smtClean="0"/>
                        <a:t> навыков коммуникации и коллективной работы</a:t>
                      </a:r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818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56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80727"/>
            <a:ext cx="840589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Основной </a:t>
            </a:r>
          </a:p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принцип мастер-класса</a:t>
            </a:r>
          </a:p>
          <a:p>
            <a:pPr algn="ctr"/>
            <a:endParaRPr lang="ru-RU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 знаю, </a:t>
            </a:r>
            <a:r>
              <a:rPr lang="ru-RU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это делать, и научу этому вас»</a:t>
            </a:r>
            <a:endParaRPr lang="ru-RU" sz="6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53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-486416"/>
            <a:ext cx="8712968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Мастер-класс</a:t>
            </a:r>
            <a:r>
              <a:rPr lang="ru-RU" sz="54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это своего рода учебное занятие, где в 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роли обучающихся </a:t>
            </a:r>
            <a:r>
              <a:rPr lang="ru-RU" sz="54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выступают наши коллеги, педагоги, а 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содержанием</a:t>
            </a:r>
            <a:r>
              <a:rPr lang="ru-RU" sz="54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является методические приёмы, способы и формы работы с детьми.</a:t>
            </a:r>
            <a:endParaRPr lang="ru-RU" sz="5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7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418</TotalTime>
  <Words>528</Words>
  <Application>Microsoft Office PowerPoint</Application>
  <PresentationFormat>Экран (4:3)</PresentationFormat>
  <Paragraphs>99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Constantia</vt:lpstr>
      <vt:lpstr>Times New Roman</vt:lpstr>
      <vt:lpstr>Wingdings</vt:lpstr>
      <vt:lpstr>Wingdings 2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Пользователь</cp:lastModifiedBy>
  <cp:revision>30</cp:revision>
  <dcterms:created xsi:type="dcterms:W3CDTF">2013-11-20T13:14:48Z</dcterms:created>
  <dcterms:modified xsi:type="dcterms:W3CDTF">2025-02-25T05:22:07Z</dcterms:modified>
</cp:coreProperties>
</file>